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2" r:id="rId3"/>
    <p:sldId id="305" r:id="rId4"/>
    <p:sldId id="303" r:id="rId5"/>
    <p:sldId id="320" r:id="rId6"/>
    <p:sldId id="321" r:id="rId7"/>
    <p:sldId id="304" r:id="rId8"/>
    <p:sldId id="306" r:id="rId9"/>
    <p:sldId id="307" r:id="rId10"/>
    <p:sldId id="323" r:id="rId11"/>
    <p:sldId id="308" r:id="rId12"/>
    <p:sldId id="322" r:id="rId13"/>
    <p:sldId id="311" r:id="rId14"/>
    <p:sldId id="312" r:id="rId15"/>
    <p:sldId id="315" r:id="rId16"/>
    <p:sldId id="316" r:id="rId17"/>
    <p:sldId id="317" r:id="rId18"/>
    <p:sldId id="326" r:id="rId19"/>
    <p:sldId id="318" r:id="rId20"/>
    <p:sldId id="324" r:id="rId21"/>
    <p:sldId id="30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7344"/>
    <a:srgbClr val="000066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163" autoAdjust="0"/>
    <p:restoredTop sz="85208" autoAdjust="0"/>
  </p:normalViewPr>
  <p:slideViewPr>
    <p:cSldViewPr>
      <p:cViewPr>
        <p:scale>
          <a:sx n="75" d="100"/>
          <a:sy n="75" d="100"/>
        </p:scale>
        <p:origin x="-137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C77DA2-0ABC-4058-9FF7-9E263F0890C4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5B2642-299D-42B1-B603-2312E2551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42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E8B3D9-62CF-4406-A179-527A7F249151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7C966B-563A-45BA-92DE-DF8613A9A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8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C966B-563A-45BA-92DE-DF8613A9A60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88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488832" cy="252028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89240"/>
            <a:ext cx="8568952" cy="7920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020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C8D9-4788-4563-AB7C-CB3F503C8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18457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687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87624" y="2780928"/>
            <a:ext cx="6730132" cy="432048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677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195736" y="116632"/>
            <a:ext cx="67301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196752"/>
            <a:ext cx="856895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9992" y="6453336"/>
            <a:ext cx="648072" cy="313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F7344"/>
                </a:solidFill>
                <a:latin typeface="+mn-lt"/>
              </a:defRPr>
            </a:lvl1pPr>
          </a:lstStyle>
          <a:p>
            <a:pPr>
              <a:defRPr/>
            </a:pPr>
            <a:fld id="{53E784D0-9CA5-46A4-BCAA-03AA1FBD0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  <p:sldLayoutId id="214748371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F734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rmak@neicon.ru" TargetMode="External"/><Relationship Id="rId4" Type="http://schemas.openxmlformats.org/officeDocument/2006/relationships/hyperlink" Target="mailto:kirillova@neicon.r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con.ru/" TargetMode="External"/><Relationship Id="rId2" Type="http://schemas.openxmlformats.org/officeDocument/2006/relationships/hyperlink" Target="mailto:petrova@neicon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488832" cy="2304256"/>
          </a:xfrm>
        </p:spPr>
        <p:txBody>
          <a:bodyPr/>
          <a:lstStyle/>
          <a:p>
            <a:pPr algn="ctr" eaLnBrk="1" hangingPunct="1"/>
            <a:r>
              <a:rPr lang="ru-RU" sz="4000" b="1" dirty="0" smtClean="0"/>
              <a:t>Индексы научного цитирования, как индикаторы </a:t>
            </a:r>
            <a:br>
              <a:rPr lang="ru-RU" sz="4000" b="1" dirty="0" smtClean="0"/>
            </a:br>
            <a:r>
              <a:rPr lang="ru-RU" sz="4000" b="1" dirty="0" smtClean="0"/>
              <a:t>публикационной активности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 </a:t>
            </a:r>
            <a:r>
              <a:rPr lang="ru-RU" dirty="0" smtClean="0"/>
              <a:t>низкого уровня российских журналов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616624"/>
          </a:xfrm>
        </p:spPr>
        <p:txBody>
          <a:bodyPr/>
          <a:lstStyle/>
          <a:p>
            <a:pPr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Плохая </a:t>
            </a:r>
            <a:r>
              <a:rPr lang="ru-RU" sz="2400" dirty="0" smtClean="0"/>
              <a:t>кадровая и технологическая база </a:t>
            </a:r>
            <a:r>
              <a:rPr lang="ru-RU" sz="2400" dirty="0"/>
              <a:t>редакций научных журналов</a:t>
            </a:r>
          </a:p>
          <a:p>
            <a:pPr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Формальный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/>
              <a:t>подход к изданию журналов; </a:t>
            </a:r>
            <a:r>
              <a:rPr lang="ru-RU" sz="2400" dirty="0" smtClean="0"/>
              <a:t>существование за счет оплаты статей авторами</a:t>
            </a:r>
            <a:endParaRPr lang="ru-RU" sz="2400" dirty="0"/>
          </a:p>
          <a:p>
            <a:pPr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Отсутствие</a:t>
            </a:r>
            <a:r>
              <a:rPr lang="ru-RU" sz="2400" dirty="0" smtClean="0"/>
              <a:t> </a:t>
            </a:r>
            <a:r>
              <a:rPr lang="ru-RU" sz="2400" dirty="0"/>
              <a:t>рецензирования, отсутствие серьезной работы с авторами </a:t>
            </a:r>
            <a:r>
              <a:rPr lang="ru-RU" sz="2400" dirty="0" smtClean="0"/>
              <a:t>редакций, отсутствие знаний международных стандартов</a:t>
            </a:r>
            <a:endParaRPr lang="ru-RU" sz="2400" dirty="0"/>
          </a:p>
          <a:p>
            <a:pPr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Непонимание </a:t>
            </a:r>
            <a:r>
              <a:rPr lang="ru-RU" sz="2400" b="1" dirty="0">
                <a:solidFill>
                  <a:srgbClr val="C00000"/>
                </a:solidFill>
              </a:rPr>
              <a:t>и несогласованность </a:t>
            </a:r>
            <a:r>
              <a:rPr lang="ru-RU" sz="2400" dirty="0"/>
              <a:t>действий между редакциями и издательствами</a:t>
            </a:r>
          </a:p>
          <a:p>
            <a:pPr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C00000"/>
                </a:solidFill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</a:rPr>
              <a:t>тсутствие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доступных и качественных служб перевода изданий</a:t>
            </a:r>
            <a:endParaRPr lang="ru-RU" sz="2400" dirty="0"/>
          </a:p>
          <a:p>
            <a:pPr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Отторжение</a:t>
            </a:r>
            <a:r>
              <a:rPr lang="ru-RU" sz="2400" dirty="0" smtClean="0"/>
              <a:t> политики </a:t>
            </a:r>
            <a:r>
              <a:rPr lang="ru-RU" sz="2400" dirty="0"/>
              <a:t>открытого </a:t>
            </a:r>
            <a:r>
              <a:rPr lang="ru-RU" sz="2400" dirty="0" smtClean="0"/>
              <a:t>доступа</a:t>
            </a:r>
          </a:p>
          <a:p>
            <a:pPr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Отсутствие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международных идентификаторов </a:t>
            </a:r>
            <a:r>
              <a:rPr lang="en-US" sz="2400" dirty="0" smtClean="0"/>
              <a:t>DOI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088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730132" cy="720080"/>
          </a:xfrm>
        </p:spPr>
        <p:txBody>
          <a:bodyPr/>
          <a:lstStyle/>
          <a:p>
            <a:pPr algn="ctr"/>
            <a:r>
              <a:rPr lang="ru-RU" dirty="0"/>
              <a:t>Причины низкого </a:t>
            </a:r>
            <a:r>
              <a:rPr lang="ru-RU" dirty="0" smtClean="0"/>
              <a:t>цитирования российских публикаций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88632"/>
          </a:xfrm>
        </p:spPr>
        <p:txBody>
          <a:bodyPr/>
          <a:lstStyle/>
          <a:p>
            <a:pPr lvl="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Невысокое</a:t>
            </a:r>
            <a:r>
              <a:rPr lang="ru-RU" sz="2400" dirty="0" smtClean="0"/>
              <a:t> </a:t>
            </a:r>
            <a:r>
              <a:rPr lang="ru-RU" sz="2400" dirty="0"/>
              <a:t>качество статей в российских русскоязычных и переводных журналах, включенных в индексы </a:t>
            </a:r>
            <a:r>
              <a:rPr lang="ru-RU" sz="2400" dirty="0" smtClean="0"/>
              <a:t>цитирования.</a:t>
            </a:r>
            <a:endParaRPr lang="ru-RU" sz="2400" dirty="0"/>
          </a:p>
          <a:p>
            <a:pPr lvl="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b="1" dirty="0">
                <a:solidFill>
                  <a:srgbClr val="C00000"/>
                </a:solidFill>
              </a:rPr>
              <a:t>Незначительное</a:t>
            </a:r>
            <a:r>
              <a:rPr lang="ru-RU" sz="2400" dirty="0"/>
              <a:t> число российских журналов в зарубежных индексах </a:t>
            </a:r>
            <a:r>
              <a:rPr lang="ru-RU" sz="2400" dirty="0" smtClean="0"/>
              <a:t>цитирования.</a:t>
            </a:r>
            <a:endParaRPr lang="ru-RU" sz="2400" dirty="0"/>
          </a:p>
          <a:p>
            <a:pPr lvl="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b="1" dirty="0">
                <a:solidFill>
                  <a:srgbClr val="C00000"/>
                </a:solidFill>
              </a:rPr>
              <a:t>Низкий</a:t>
            </a:r>
            <a:r>
              <a:rPr lang="ru-RU" sz="2400" dirty="0"/>
              <a:t> интерес зарубежных исследователей к работам российских </a:t>
            </a:r>
            <a:r>
              <a:rPr lang="ru-RU" sz="2400" dirty="0" smtClean="0"/>
              <a:t>авторов.</a:t>
            </a:r>
            <a:endParaRPr lang="ru-RU" sz="2400" dirty="0"/>
          </a:p>
          <a:p>
            <a:pPr lvl="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Отсутствие </a:t>
            </a:r>
            <a:r>
              <a:rPr lang="ru-RU" sz="2400" dirty="0" smtClean="0"/>
              <a:t>библиографической</a:t>
            </a:r>
            <a:r>
              <a:rPr lang="ru-RU" sz="2400" b="1" dirty="0" smtClean="0"/>
              <a:t> </a:t>
            </a:r>
            <a:r>
              <a:rPr lang="ru-RU" sz="2400" dirty="0" smtClean="0"/>
              <a:t>культуры и культуры цитирования у российских редакторов и авторов,  </a:t>
            </a:r>
            <a:r>
              <a:rPr lang="ru-RU" sz="2400" dirty="0"/>
              <a:t>отсутствие понимания </a:t>
            </a:r>
            <a:r>
              <a:rPr lang="ru-RU" sz="2400" dirty="0" smtClean="0"/>
              <a:t>цели и задач цитирования.</a:t>
            </a:r>
          </a:p>
          <a:p>
            <a:pPr lvl="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b="1" dirty="0" err="1" smtClean="0">
                <a:solidFill>
                  <a:srgbClr val="C00000"/>
                </a:solidFill>
              </a:rPr>
              <a:t>Выключенность</a:t>
            </a:r>
            <a:r>
              <a:rPr lang="ru-RU" sz="2400" dirty="0" smtClean="0"/>
              <a:t> авторов из процессов международной научной коммуникации.</a:t>
            </a:r>
          </a:p>
          <a:p>
            <a:pPr lvl="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b="1" dirty="0">
                <a:solidFill>
                  <a:srgbClr val="C00000"/>
                </a:solidFill>
              </a:rPr>
              <a:t>Низкий</a:t>
            </a:r>
            <a:r>
              <a:rPr lang="ru-RU" sz="2400" dirty="0"/>
              <a:t> </a:t>
            </a:r>
            <a:r>
              <a:rPr lang="ru-RU" sz="2400" dirty="0" smtClean="0"/>
              <a:t>уровень чтения актуальной профильной литературы у авторов</a:t>
            </a:r>
            <a:r>
              <a:rPr lang="ru-RU" sz="2400" dirty="0"/>
              <a:t>.</a:t>
            </a:r>
            <a:endParaRPr lang="ru-RU" sz="2400" dirty="0" smtClean="0"/>
          </a:p>
          <a:p>
            <a:pPr marL="0" lvl="0" indent="0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/>
              <a:t>Результат: </a:t>
            </a:r>
            <a:r>
              <a:rPr lang="ru-RU" sz="2400" b="1" dirty="0" smtClean="0"/>
              <a:t>низкое </a:t>
            </a:r>
            <a:r>
              <a:rPr lang="ru-RU" sz="2400" b="1" dirty="0"/>
              <a:t>качество </a:t>
            </a:r>
            <a:r>
              <a:rPr lang="ru-RU" sz="2400" dirty="0"/>
              <a:t>ссылочного </a:t>
            </a:r>
            <a:r>
              <a:rPr lang="ru-RU" sz="2400" dirty="0" smtClean="0"/>
              <a:t>материала в российских статьях – цитирование старых, «залежалых» работ.</a:t>
            </a:r>
          </a:p>
        </p:txBody>
      </p:sp>
    </p:spTree>
    <p:extLst>
      <p:ext uri="{BB962C8B-B14F-4D97-AF65-F5344CB8AC3E}">
        <p14:creationId xmlns:p14="http://schemas.microsoft.com/office/powerpoint/2010/main" xmlns="" val="2038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730132" cy="720080"/>
          </a:xfrm>
        </p:spPr>
        <p:txBody>
          <a:bodyPr/>
          <a:lstStyle/>
          <a:p>
            <a:pPr algn="ctr"/>
            <a:r>
              <a:rPr lang="ru-RU" dirty="0"/>
              <a:t>Причины низкого </a:t>
            </a:r>
            <a:r>
              <a:rPr lang="ru-RU" dirty="0" smtClean="0"/>
              <a:t>цитирования российских публикаций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544616"/>
          </a:xfrm>
        </p:spPr>
        <p:txBody>
          <a:bodyPr/>
          <a:lstStyle/>
          <a:p>
            <a:pPr lvl="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Отсутствие</a:t>
            </a:r>
            <a:r>
              <a:rPr lang="ru-RU" sz="2400" dirty="0" smtClean="0"/>
              <a:t> </a:t>
            </a:r>
            <a:r>
              <a:rPr lang="ru-RU" sz="2400" dirty="0"/>
              <a:t>ссылок </a:t>
            </a:r>
            <a:r>
              <a:rPr lang="ru-RU" sz="2400" dirty="0" smtClean="0"/>
              <a:t>у российских </a:t>
            </a:r>
            <a:r>
              <a:rPr lang="ru-RU" sz="2400" dirty="0"/>
              <a:t>авторов на работы своих коллег </a:t>
            </a:r>
            <a:r>
              <a:rPr lang="ru-RU" sz="2400" dirty="0" smtClean="0"/>
              <a:t>как </a:t>
            </a:r>
            <a:r>
              <a:rPr lang="ru-RU" sz="2400" dirty="0"/>
              <a:t>в </a:t>
            </a:r>
            <a:r>
              <a:rPr lang="ru-RU" sz="2400" dirty="0" smtClean="0"/>
              <a:t>отечественных, </a:t>
            </a:r>
            <a:r>
              <a:rPr lang="ru-RU" sz="2400" dirty="0"/>
              <a:t>так и </a:t>
            </a:r>
            <a:r>
              <a:rPr lang="ru-RU" sz="2400" dirty="0" smtClean="0"/>
              <a:t>зарубежных журналах. Китайские </a:t>
            </a:r>
            <a:r>
              <a:rPr lang="ru-RU" sz="2400" dirty="0"/>
              <a:t>и японские авторы стараются цитировать своих коллег, публикующихся в </a:t>
            </a:r>
            <a:r>
              <a:rPr lang="ru-RU" sz="2400" dirty="0" smtClean="0"/>
              <a:t>журналах из мировых и национальных индексов, </a:t>
            </a:r>
            <a:r>
              <a:rPr lang="ru-RU" sz="2400" dirty="0"/>
              <a:t>так и в </a:t>
            </a:r>
            <a:r>
              <a:rPr lang="ru-RU" sz="2400" dirty="0" smtClean="0"/>
              <a:t>международных журналах</a:t>
            </a:r>
            <a:r>
              <a:rPr lang="ru-RU" sz="2400" dirty="0"/>
              <a:t>);</a:t>
            </a:r>
          </a:p>
          <a:p>
            <a:pPr lvl="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C00000"/>
                </a:solidFill>
              </a:rPr>
              <a:t>Неправильное</a:t>
            </a:r>
            <a:r>
              <a:rPr lang="ru-RU" sz="2400" dirty="0"/>
              <a:t> представление ссылок на русскоязычные источники: непонимание механизма цитирования как авторами, так и редакторами и издателями, в результате - потери большого числа ссылок на публикации, которые имеются в </a:t>
            </a:r>
            <a:r>
              <a:rPr lang="ru-RU" sz="2400" dirty="0" smtClean="0"/>
              <a:t>международных индексах</a:t>
            </a:r>
          </a:p>
          <a:p>
            <a:pPr marL="0" lvl="0" indent="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/>
              <a:t>Результат: </a:t>
            </a:r>
            <a:r>
              <a:rPr lang="ru-RU" sz="2400" b="1" dirty="0" smtClean="0"/>
              <a:t>низкая </a:t>
            </a:r>
            <a:r>
              <a:rPr lang="ru-RU" sz="2400" b="1" dirty="0"/>
              <a:t>статистика </a:t>
            </a:r>
            <a:r>
              <a:rPr lang="ru-RU" sz="2400" dirty="0"/>
              <a:t>цитирования российских публикаций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683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730132" cy="648072"/>
          </a:xfrm>
        </p:spPr>
        <p:txBody>
          <a:bodyPr/>
          <a:lstStyle/>
          <a:p>
            <a:pPr algn="ctr"/>
            <a:r>
              <a:rPr lang="ru-RU" dirty="0"/>
              <a:t>Что может </a:t>
            </a:r>
            <a:r>
              <a:rPr lang="ru-RU" dirty="0" smtClean="0"/>
              <a:t>сделать издательство </a:t>
            </a:r>
            <a:r>
              <a:rPr lang="ru-RU" dirty="0"/>
              <a:t>для </a:t>
            </a:r>
            <a:r>
              <a:rPr lang="ru-RU" dirty="0" smtClean="0"/>
              <a:t>роста публикационной активности организации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544616"/>
          </a:xfrm>
        </p:spPr>
        <p:txBody>
          <a:bodyPr/>
          <a:lstStyle/>
          <a:p>
            <a:pPr marL="514350" indent="-514350">
              <a:lnSpc>
                <a:spcPts val="41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Включение в </a:t>
            </a:r>
            <a:r>
              <a:rPr lang="en-US" dirty="0" err="1"/>
              <a:t>Wos</a:t>
            </a:r>
            <a:r>
              <a:rPr lang="en-US" dirty="0"/>
              <a:t>/Scopus</a:t>
            </a:r>
          </a:p>
          <a:p>
            <a:pPr marL="514350" indent="-514350">
              <a:lnSpc>
                <a:spcPts val="41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Повышение качества содержания </a:t>
            </a:r>
            <a:r>
              <a:rPr lang="ru-RU" dirty="0" smtClean="0"/>
              <a:t>журналов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(рецензирование </a:t>
            </a:r>
            <a:r>
              <a:rPr lang="ru-RU" sz="2000" dirty="0"/>
              <a:t>и проверка на </a:t>
            </a:r>
            <a:r>
              <a:rPr lang="ru-RU" sz="2000" dirty="0" smtClean="0"/>
              <a:t>плагиат, развитие навыков </a:t>
            </a:r>
            <a:r>
              <a:rPr lang="ru-RU" sz="2000" dirty="0"/>
              <a:t>написания научных </a:t>
            </a:r>
            <a:r>
              <a:rPr lang="ru-RU" sz="2000" dirty="0" smtClean="0"/>
              <a:t>статей)</a:t>
            </a:r>
            <a:endParaRPr lang="ru-RU" sz="2000" dirty="0"/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3. Повышение </a:t>
            </a:r>
            <a:r>
              <a:rPr lang="ru-RU" dirty="0"/>
              <a:t>технологического развития </a:t>
            </a:r>
            <a:r>
              <a:rPr lang="ru-RU" dirty="0" smtClean="0"/>
              <a:t>журналов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(использование современных технологических процессов)</a:t>
            </a:r>
            <a:endParaRPr lang="ru-RU" sz="2000" dirty="0"/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4. Активное </a:t>
            </a:r>
            <a:r>
              <a:rPr lang="ru-RU" dirty="0"/>
              <a:t>включение в процесс международной научной </a:t>
            </a:r>
            <a:r>
              <a:rPr lang="ru-RU" dirty="0" smtClean="0"/>
              <a:t>коммуникации 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(</a:t>
            </a:r>
            <a:r>
              <a:rPr lang="ru-RU" sz="2000" dirty="0"/>
              <a:t>участие в мероприятиях, социальных сетях, форумах, </a:t>
            </a:r>
            <a:r>
              <a:rPr lang="ru-RU" sz="2000" dirty="0" smtClean="0"/>
              <a:t>..)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5. Контакты и сотрудничество с </a:t>
            </a:r>
            <a:r>
              <a:rPr lang="ru-RU" dirty="0"/>
              <a:t>зарубежными редакциями, </a:t>
            </a:r>
            <a:r>
              <a:rPr lang="ru-RU" dirty="0" smtClean="0"/>
              <a:t>издательствами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113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может сделать издательство для роста публикационной активности организации?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84576"/>
          </a:xfrm>
        </p:spPr>
        <p:txBody>
          <a:bodyPr/>
          <a:lstStyle/>
          <a:p>
            <a:pPr marL="514350" indent="-514350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dirty="0"/>
              <a:t>Включение книг в РИНЦ</a:t>
            </a:r>
          </a:p>
          <a:p>
            <a:pPr marL="514350" indent="-514350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dirty="0"/>
              <a:t>Включение журналов в </a:t>
            </a:r>
            <a:r>
              <a:rPr lang="ru-RU" dirty="0" smtClean="0"/>
              <a:t>авторитетные международные отраслевые базы и указатели: </a:t>
            </a:r>
            <a:r>
              <a:rPr lang="en-US" dirty="0" smtClean="0"/>
              <a:t>Medline, INSPEC, Chemical </a:t>
            </a:r>
            <a:r>
              <a:rPr lang="en-US" dirty="0"/>
              <a:t>Abstracts</a:t>
            </a:r>
            <a:r>
              <a:rPr lang="ru-RU" dirty="0"/>
              <a:t>, </a:t>
            </a:r>
            <a:r>
              <a:rPr lang="en-US" dirty="0" smtClean="0"/>
              <a:t>GeoRef, </a:t>
            </a:r>
            <a:r>
              <a:rPr lang="en-US" dirty="0" err="1" smtClean="0"/>
              <a:t>EconLit</a:t>
            </a:r>
            <a:r>
              <a:rPr lang="en-US" dirty="0" smtClean="0"/>
              <a:t>, </a:t>
            </a:r>
            <a:r>
              <a:rPr lang="en-US" dirty="0" err="1" smtClean="0"/>
              <a:t>PsychLit</a:t>
            </a:r>
            <a:r>
              <a:rPr lang="ru-RU" dirty="0" smtClean="0"/>
              <a:t> ….</a:t>
            </a:r>
          </a:p>
          <a:p>
            <a:pPr marL="514350" indent="-514350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dirty="0" smtClean="0"/>
              <a:t>Включение журналов в международные полнотекстовые базы (</a:t>
            </a:r>
            <a:r>
              <a:rPr lang="en-US" dirty="0" err="1" smtClean="0"/>
              <a:t>Ebsco</a:t>
            </a:r>
            <a:r>
              <a:rPr lang="en-US" dirty="0" smtClean="0"/>
              <a:t>, </a:t>
            </a:r>
            <a:r>
              <a:rPr lang="en-US" dirty="0" err="1" smtClean="0"/>
              <a:t>Proquest</a:t>
            </a:r>
            <a:r>
              <a:rPr lang="ru-RU" dirty="0" smtClean="0"/>
              <a:t>, ..)</a:t>
            </a:r>
            <a:endParaRPr lang="ru-RU" dirty="0"/>
          </a:p>
          <a:p>
            <a:pPr marL="514350" indent="-514350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dirty="0" smtClean="0"/>
              <a:t>Мероприятия по расширению читательской, авторской аудитории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04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730132" cy="432048"/>
          </a:xfrm>
        </p:spPr>
        <p:txBody>
          <a:bodyPr/>
          <a:lstStyle/>
          <a:p>
            <a:pPr algn="ctr"/>
            <a:r>
              <a:rPr lang="ru-RU" dirty="0" smtClean="0"/>
              <a:t>Как это сделать?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>Включение журналов в </a:t>
            </a:r>
            <a:r>
              <a:rPr lang="en-US" dirty="0" err="1"/>
              <a:t>Wos</a:t>
            </a:r>
            <a:r>
              <a:rPr lang="en-US" dirty="0"/>
              <a:t>/Scopus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61662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/>
              <a:t>Вступление в </a:t>
            </a:r>
            <a:r>
              <a:rPr lang="en-US" dirty="0"/>
              <a:t>Scopus</a:t>
            </a:r>
            <a:r>
              <a:rPr lang="ru-RU" dirty="0"/>
              <a:t>: выполнение </a:t>
            </a:r>
            <a:r>
              <a:rPr lang="ru-RU" dirty="0" smtClean="0"/>
              <a:t>требований </a:t>
            </a:r>
            <a:r>
              <a:rPr lang="en-US" sz="1600" dirty="0"/>
              <a:t>http://www.elsevier.com/online-tools/scopus/content-overview#content-policy-and-selection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Кроме </a:t>
            </a:r>
            <a:r>
              <a:rPr lang="ru-RU" sz="1600" dirty="0"/>
              <a:t>к</a:t>
            </a:r>
            <a:r>
              <a:rPr lang="ru-RU" sz="1600" dirty="0" smtClean="0"/>
              <a:t>ачественного оформления журнала и опубликованных в нем статей для англоязычной заявки перечислен минимальный набор требований, без выполнения которых заявлять журнал не имеет смысла. </a:t>
            </a:r>
          </a:p>
          <a:p>
            <a:pPr marL="0" indent="0">
              <a:buNone/>
            </a:pPr>
            <a:r>
              <a:rPr lang="ru-RU" sz="1600" dirty="0" smtClean="0"/>
              <a:t>Авторские аннотации (резюме – </a:t>
            </a:r>
            <a:r>
              <a:rPr lang="ru-RU" sz="1600" dirty="0" err="1"/>
              <a:t>abstracts</a:t>
            </a:r>
            <a:r>
              <a:rPr lang="ru-RU" sz="1600" dirty="0"/>
              <a:t>) </a:t>
            </a:r>
            <a:r>
              <a:rPr lang="ru-RU" sz="1600" dirty="0" smtClean="0"/>
              <a:t>на английском языке;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Рецензирование содержания;  </a:t>
            </a:r>
          </a:p>
          <a:p>
            <a:pPr marL="0" indent="0">
              <a:buNone/>
            </a:pPr>
            <a:r>
              <a:rPr lang="ru-RU" sz="1600" dirty="0" smtClean="0"/>
              <a:t>Регулярный график издания журнала; </a:t>
            </a:r>
          </a:p>
          <a:p>
            <a:pPr marL="0" indent="0">
              <a:buNone/>
            </a:pPr>
            <a:r>
              <a:rPr lang="ru-RU" sz="1600" dirty="0" smtClean="0"/>
              <a:t>Номер ISSN </a:t>
            </a:r>
          </a:p>
          <a:p>
            <a:pPr marL="0" indent="0">
              <a:buNone/>
            </a:pPr>
            <a:r>
              <a:rPr lang="ru-RU" sz="1600" dirty="0" err="1" smtClean="0"/>
              <a:t>Пристатейные</a:t>
            </a:r>
            <a:r>
              <a:rPr lang="ru-RU" sz="1600" dirty="0" smtClean="0"/>
              <a:t> списки литературы на латинице;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Указание на сайте журнала о соблюдении издательской этики и отсутствия злоупотреблений (недобросовестности) при издании журнала </a:t>
            </a:r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Возможно ли </a:t>
            </a:r>
            <a:r>
              <a:rPr lang="ru-RU" dirty="0"/>
              <a:t>попасть в </a:t>
            </a:r>
            <a:r>
              <a:rPr lang="en-US" dirty="0" smtClean="0"/>
              <a:t>WoS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Проект интеграции РИНЦ на платформе Web of </a:t>
            </a:r>
            <a:r>
              <a:rPr lang="ru-RU" dirty="0" err="1" smtClean="0"/>
              <a:t>Knowledge</a:t>
            </a:r>
            <a:r>
              <a:rPr lang="ru-RU" dirty="0" smtClean="0"/>
              <a:t> - около 1000 журналов будут кросс-ссылками связаны с </a:t>
            </a:r>
            <a:r>
              <a:rPr lang="en-US" dirty="0" smtClean="0"/>
              <a:t>WoS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54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236296" cy="720080"/>
          </a:xfrm>
        </p:spPr>
        <p:txBody>
          <a:bodyPr/>
          <a:lstStyle/>
          <a:p>
            <a:pPr algn="ctr"/>
            <a:r>
              <a:rPr lang="ru-RU" dirty="0"/>
              <a:t>Как это </a:t>
            </a:r>
            <a:r>
              <a:rPr lang="ru-RU" dirty="0" smtClean="0"/>
              <a:t>сделать?</a:t>
            </a:r>
            <a:br>
              <a:rPr lang="ru-RU" dirty="0" smtClean="0"/>
            </a:br>
            <a:r>
              <a:rPr lang="ru-RU" dirty="0" smtClean="0"/>
              <a:t>Использование новых 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712968" cy="57606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dirty="0"/>
              <a:t>Существующие платформы для редакционно-издательского процесса: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/>
              <a:t>ScholarOne</a:t>
            </a:r>
            <a:r>
              <a:rPr lang="ru-RU" sz="2000" dirty="0" smtClean="0"/>
              <a:t> </a:t>
            </a:r>
            <a:r>
              <a:rPr lang="ru-RU" sz="1400" dirty="0"/>
              <a:t>(предлагается компанией </a:t>
            </a:r>
            <a:r>
              <a:rPr lang="ru-RU" sz="1400" dirty="0" err="1"/>
              <a:t>Thomson</a:t>
            </a:r>
            <a:r>
              <a:rPr lang="ru-RU" sz="1400" dirty="0"/>
              <a:t> </a:t>
            </a:r>
            <a:r>
              <a:rPr lang="ru-RU" sz="1400" dirty="0" err="1"/>
              <a:t>Reuters</a:t>
            </a:r>
            <a:r>
              <a:rPr lang="ru-RU" sz="1400" dirty="0"/>
              <a:t> за цену $3850 в год (+установочная плата $2000). Резидента в РФ нет, русскоязычная поддержка отсутствует)</a:t>
            </a:r>
            <a:r>
              <a:rPr lang="ru-RU" sz="2000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/>
              <a:t>Editorial</a:t>
            </a:r>
            <a:r>
              <a:rPr lang="ru-RU" sz="2000" dirty="0" smtClean="0"/>
              <a:t> </a:t>
            </a:r>
            <a:r>
              <a:rPr lang="ru-RU" sz="2000" dirty="0" err="1" smtClean="0"/>
              <a:t>Manager</a:t>
            </a:r>
            <a:r>
              <a:rPr lang="ru-RU" sz="2000" dirty="0" smtClean="0"/>
              <a:t> </a:t>
            </a:r>
            <a:r>
              <a:rPr lang="ru-RU" sz="1400" dirty="0"/>
              <a:t>(Компания </a:t>
            </a:r>
            <a:r>
              <a:rPr lang="ru-RU" sz="1400" dirty="0" err="1"/>
              <a:t>Aries</a:t>
            </a:r>
            <a:r>
              <a:rPr lang="ru-RU" sz="1400" dirty="0"/>
              <a:t> </a:t>
            </a:r>
            <a:r>
              <a:rPr lang="ru-RU" sz="1400" dirty="0" err="1"/>
              <a:t>Systems</a:t>
            </a:r>
            <a:r>
              <a:rPr lang="ru-RU" sz="1400" dirty="0"/>
              <a:t> </a:t>
            </a:r>
            <a:r>
              <a:rPr lang="ru-RU" sz="1400" dirty="0" err="1"/>
              <a:t>Corporation</a:t>
            </a:r>
            <a:r>
              <a:rPr lang="ru-RU" sz="1400" dirty="0"/>
              <a:t> предлагает воспользоваться своим сервисом за $5000 в год. Резидента в РФ нет, русскоязычная поддержка отсутствует.)</a:t>
            </a:r>
            <a:r>
              <a:rPr lang="ru-RU" sz="2000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OJS </a:t>
            </a:r>
            <a:r>
              <a:rPr lang="ru-RU" sz="1400" dirty="0"/>
              <a:t>(</a:t>
            </a:r>
            <a:r>
              <a:rPr lang="ru-RU" sz="1400" dirty="0" err="1"/>
              <a:t>Opensource</a:t>
            </a:r>
            <a:r>
              <a:rPr lang="ru-RU" sz="1400" dirty="0"/>
              <a:t> продукт разработки университета Симона Фрезера(Канада). Доступен для скачивания и установки. Слабая степень адаптации для Российских изданий. Требует наличия специальных администраторов для управления ПО. Платная техподдержка. Слабая степень локализации.)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/>
              <a:t>Издательская платформа </a:t>
            </a:r>
            <a:r>
              <a:rPr lang="en-US" sz="2000" dirty="0" err="1"/>
              <a:t>Elpub</a:t>
            </a:r>
            <a:r>
              <a:rPr lang="ru-RU" sz="2000" dirty="0"/>
              <a:t>:</a:t>
            </a:r>
            <a:r>
              <a:rPr lang="en-US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 </a:t>
            </a:r>
            <a:r>
              <a:rPr lang="ru-RU" sz="2000" dirty="0"/>
              <a:t>формализует все процессы деятельности редакции от получения статьи, через рецензирование до подготовки к печати</a:t>
            </a:r>
          </a:p>
          <a:p>
            <a:pPr>
              <a:buFontTx/>
              <a:buChar char="-"/>
            </a:pPr>
            <a:r>
              <a:rPr lang="ru-RU" sz="2000" dirty="0" smtClean="0"/>
              <a:t>контроль сроков на каждом этапе процесса</a:t>
            </a:r>
          </a:p>
          <a:p>
            <a:pPr>
              <a:buFontTx/>
              <a:buChar char="-"/>
            </a:pPr>
            <a:r>
              <a:rPr lang="ru-RU" sz="2000" dirty="0" smtClean="0"/>
              <a:t>полный доступ ко всем возможностям через </a:t>
            </a:r>
            <a:r>
              <a:rPr lang="en-US" sz="2000" dirty="0" smtClean="0"/>
              <a:t>Web </a:t>
            </a:r>
            <a:r>
              <a:rPr lang="ru-RU" sz="2000" dirty="0" smtClean="0"/>
              <a:t>интерфейс.</a:t>
            </a:r>
          </a:p>
          <a:p>
            <a:pPr>
              <a:buFontTx/>
              <a:buChar char="-"/>
            </a:pPr>
            <a:r>
              <a:rPr lang="ru-RU" sz="2000" dirty="0"/>
              <a:t>публикация статей до формирования выпуска (</a:t>
            </a:r>
            <a:r>
              <a:rPr lang="en-US" sz="2000" dirty="0"/>
              <a:t>Online First</a:t>
            </a:r>
            <a:r>
              <a:rPr lang="ru-RU" sz="2000" dirty="0"/>
              <a:t>)</a:t>
            </a:r>
          </a:p>
          <a:p>
            <a:pPr>
              <a:buFontTx/>
              <a:buChar char="-"/>
            </a:pPr>
            <a:r>
              <a:rPr lang="ru-RU" sz="2000" dirty="0" smtClean="0"/>
              <a:t>создание </a:t>
            </a:r>
            <a:r>
              <a:rPr lang="ru-RU" sz="2000" dirty="0"/>
              <a:t>русскоязычных и </a:t>
            </a:r>
            <a:r>
              <a:rPr lang="ru-RU" sz="2000" dirty="0" err="1"/>
              <a:t>англозычных</a:t>
            </a:r>
            <a:r>
              <a:rPr lang="ru-RU" sz="2000" dirty="0"/>
              <a:t> сайтов научных журналов: </a:t>
            </a:r>
            <a:r>
              <a:rPr lang="ru-RU" sz="2000" dirty="0" smtClean="0"/>
              <a:t>по рекомендациям для соответствия требованиям включения журналов в зарубежные индексы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/>
          </a:p>
          <a:p>
            <a:endParaRPr lang="ru-RU" sz="20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88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Чем может помочь НЭИКОН?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2823"/>
            <a:ext cx="4716016" cy="524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172" y="2132856"/>
            <a:ext cx="8568952" cy="4608512"/>
          </a:xfrm>
        </p:spPr>
        <p:txBody>
          <a:bodyPr/>
          <a:lstStyle/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pPr marL="0" indent="0">
              <a:buNone/>
            </a:pPr>
            <a:r>
              <a:rPr lang="ru-RU" sz="1200" b="1" dirty="0" smtClean="0"/>
              <a:t>Контактная </a:t>
            </a:r>
            <a:r>
              <a:rPr lang="ru-RU" sz="1200" b="1" dirty="0"/>
              <a:t>информация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Директор УКЦ: Кириллова Ольга Владимировна</a:t>
            </a:r>
          </a:p>
          <a:p>
            <a:r>
              <a:rPr lang="ru-RU" sz="1200" dirty="0"/>
              <a:t>Телефон: +7-495-628-16-37</a:t>
            </a:r>
          </a:p>
          <a:p>
            <a:r>
              <a:rPr lang="ru-RU" sz="1200" dirty="0"/>
              <a:t>Электронная почта: </a:t>
            </a:r>
            <a:r>
              <a:rPr lang="ru-RU" sz="1200" dirty="0">
                <a:hlinkClick r:id="rId4"/>
              </a:rPr>
              <a:t>kirillova@neicon.ru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Главный </a:t>
            </a:r>
            <a:r>
              <a:rPr lang="ru-RU" sz="1200" dirty="0"/>
              <a:t>специалист: Ермак Александра Александровна</a:t>
            </a:r>
          </a:p>
          <a:p>
            <a:r>
              <a:rPr lang="ru-RU" sz="1200" dirty="0"/>
              <a:t>Телефон: +7-495-621-88-32, доб. 129</a:t>
            </a:r>
          </a:p>
          <a:p>
            <a:r>
              <a:rPr lang="ru-RU" sz="1200" dirty="0"/>
              <a:t>Электронная почта: </a:t>
            </a:r>
            <a:r>
              <a:rPr lang="ru-RU" sz="1200" dirty="0">
                <a:hlinkClick r:id="rId5"/>
              </a:rPr>
              <a:t>ermak@neicon.ru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49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/>
          <a:lstStyle/>
          <a:p>
            <a:r>
              <a:rPr lang="ru-RU" dirty="0" smtClean="0"/>
              <a:t>Подготовка к включению в международные индексы</a:t>
            </a:r>
          </a:p>
          <a:p>
            <a:r>
              <a:rPr lang="ru-RU" dirty="0" smtClean="0"/>
              <a:t>Помощь в размещении на западных платформах</a:t>
            </a:r>
          </a:p>
          <a:p>
            <a:r>
              <a:rPr lang="ru-RU" dirty="0"/>
              <a:t>Поддержка издательской системы</a:t>
            </a:r>
          </a:p>
          <a:p>
            <a:r>
              <a:rPr lang="ru-RU" dirty="0" smtClean="0"/>
              <a:t>Обучение:</a:t>
            </a:r>
          </a:p>
          <a:p>
            <a:pPr>
              <a:buFontTx/>
              <a:buChar char="-"/>
            </a:pPr>
            <a:r>
              <a:rPr lang="ru-RU" sz="2400" dirty="0" smtClean="0"/>
              <a:t>Академическому письму</a:t>
            </a:r>
          </a:p>
          <a:p>
            <a:pPr>
              <a:buFontTx/>
              <a:buChar char="-"/>
            </a:pPr>
            <a:r>
              <a:rPr lang="ru-RU" sz="2400" dirty="0"/>
              <a:t>поиску научной информации</a:t>
            </a:r>
          </a:p>
          <a:p>
            <a:pPr>
              <a:buFontTx/>
              <a:buChar char="-"/>
            </a:pPr>
            <a:r>
              <a:rPr lang="ru-RU" sz="2400" dirty="0" smtClean="0"/>
              <a:t>продвижению журналов</a:t>
            </a:r>
          </a:p>
          <a:p>
            <a:pPr marL="0" indent="0">
              <a:buNone/>
            </a:pPr>
            <a:r>
              <a:rPr lang="ru-RU" sz="2400" dirty="0" smtClean="0"/>
              <a:t>- обучение рецензентов, редакторов новым требованиям и технологиям, в том числе маркетингу</a:t>
            </a:r>
          </a:p>
          <a:p>
            <a:pPr>
              <a:buFontTx/>
              <a:buChar char="-"/>
            </a:pPr>
            <a:r>
              <a:rPr lang="ru-RU" sz="2400" dirty="0" smtClean="0"/>
              <a:t>работе с издательской системой </a:t>
            </a:r>
            <a:r>
              <a:rPr lang="en-US" sz="2400" dirty="0" err="1" smtClean="0"/>
              <a:t>elpub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Проведение аудита журналов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Контакты: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676456" cy="547260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По </a:t>
            </a:r>
            <a:r>
              <a:rPr lang="ru-RU" sz="2400" b="1" dirty="0">
                <a:solidFill>
                  <a:srgbClr val="C00000"/>
                </a:solidFill>
              </a:rPr>
              <a:t>вопросам </a:t>
            </a:r>
            <a:r>
              <a:rPr lang="ru-RU" sz="2400" b="1" dirty="0" smtClean="0">
                <a:solidFill>
                  <a:srgbClr val="C00000"/>
                </a:solidFill>
              </a:rPr>
              <a:t>условий вхождения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журналов </a:t>
            </a:r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en-US" sz="2400" b="1" dirty="0" smtClean="0">
                <a:solidFill>
                  <a:srgbClr val="C00000"/>
                </a:solidFill>
              </a:rPr>
              <a:t>Scopus</a:t>
            </a:r>
            <a:r>
              <a:rPr lang="ru-RU" sz="2400" b="1" dirty="0" smtClean="0">
                <a:solidFill>
                  <a:srgbClr val="C00000"/>
                </a:solidFill>
              </a:rPr>
              <a:t>, и повышении квалификации: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Кириллова Ольга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Владимировна –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ovk@list.ru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</a:rPr>
              <a:t>вопросам приобретения </a:t>
            </a:r>
            <a:r>
              <a:rPr lang="ru-RU" sz="2400" b="1" dirty="0">
                <a:solidFill>
                  <a:srgbClr val="C00000"/>
                </a:solidFill>
              </a:rPr>
              <a:t>Лицензии на издательскую платформу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elpub</a:t>
            </a:r>
            <a:r>
              <a:rPr lang="ru-RU" sz="2400" b="1" dirty="0">
                <a:solidFill>
                  <a:srgbClr val="C00000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и создания </a:t>
            </a:r>
            <a:r>
              <a:rPr lang="ru-RU" sz="2400" b="1" dirty="0">
                <a:solidFill>
                  <a:srgbClr val="C00000"/>
                </a:solidFill>
              </a:rPr>
              <a:t>сайта </a:t>
            </a:r>
            <a:r>
              <a:rPr lang="ru-RU" sz="2400" b="1" dirty="0" smtClean="0">
                <a:solidFill>
                  <a:srgbClr val="C00000"/>
                </a:solidFill>
              </a:rPr>
              <a:t>издательства на </a:t>
            </a:r>
            <a:r>
              <a:rPr lang="ru-RU" sz="2400" b="1" dirty="0">
                <a:solidFill>
                  <a:srgbClr val="C00000"/>
                </a:solidFill>
              </a:rPr>
              <a:t>русском/английском языках: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Юнисова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Инна–yunisova@neicon.ru</a:t>
            </a:r>
          </a:p>
          <a:p>
            <a:pPr marL="0" indent="0">
              <a:buNone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По </a:t>
            </a:r>
            <a:r>
              <a:rPr lang="ru-RU" sz="2400" b="1" dirty="0">
                <a:solidFill>
                  <a:srgbClr val="C00000"/>
                </a:solidFill>
              </a:rPr>
              <a:t>вопросам заключения договоров на приобретения Лицензии </a:t>
            </a:r>
            <a:r>
              <a:rPr lang="en-US" sz="2400" b="1" dirty="0" err="1" smtClean="0">
                <a:solidFill>
                  <a:srgbClr val="C00000"/>
                </a:solidFill>
              </a:rPr>
              <a:t>elpub</a:t>
            </a:r>
            <a:r>
              <a:rPr lang="ru-RU" sz="2400" b="1" dirty="0" smtClean="0">
                <a:solidFill>
                  <a:srgbClr val="C00000"/>
                </a:solidFill>
              </a:rPr>
              <a:t>, создания сайта и обучения/ повышения </a:t>
            </a:r>
            <a:r>
              <a:rPr lang="ru-RU" sz="2400" b="1" dirty="0">
                <a:solidFill>
                  <a:srgbClr val="C00000"/>
                </a:solidFill>
              </a:rPr>
              <a:t>квалификации: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Петрова Светлана Владимировна –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petrova@neicon.ru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4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политика России в документах: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/>
              <a:t>Указ от 7 мая 2012 года № 599: </a:t>
            </a:r>
          </a:p>
          <a:p>
            <a:pPr marL="0" indent="0">
              <a:buNone/>
            </a:pPr>
            <a:r>
              <a:rPr lang="ru-RU" sz="2000" dirty="0"/>
              <a:t>«обеспечить достижение следующих показателей в области науки: … увеличение к 2015 г. доли публикаций российских исследователей в общем количестве публикаций в мировых научных журналах, индексируемых в базе данных «Сеть науки» (</a:t>
            </a:r>
            <a:r>
              <a:rPr lang="ru-RU" sz="2000" dirty="0" err="1"/>
              <a:t>Web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Science</a:t>
            </a:r>
            <a:r>
              <a:rPr lang="ru-RU" sz="2000" dirty="0"/>
              <a:t>), до 2,44</a:t>
            </a:r>
            <a:r>
              <a:rPr lang="ru-RU" sz="2000" dirty="0" smtClean="0"/>
              <a:t>%»..</a:t>
            </a:r>
          </a:p>
          <a:p>
            <a:pPr marL="0" indent="0">
              <a:buNone/>
            </a:pPr>
            <a:endParaRPr lang="ru-RU" sz="1000" i="1" dirty="0" smtClean="0"/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</a:rPr>
              <a:t>Чтобы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достичь показателя доли публикаций России в общемировом массиве </a:t>
            </a:r>
            <a:r>
              <a:rPr lang="ru-RU" sz="2000" i="1" dirty="0" err="1">
                <a:solidFill>
                  <a:schemeClr val="bg1">
                    <a:lumMod val="50000"/>
                  </a:schemeClr>
                </a:solidFill>
              </a:rPr>
              <a:t>WoS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 в 2,44%, необходимо интенсивно и планомерно наращивать публикационную активность. 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</a:rPr>
              <a:t>Количественный показатель.</a:t>
            </a:r>
            <a:endParaRPr lang="ru-RU" sz="20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Государственная </a:t>
            </a:r>
            <a:r>
              <a:rPr lang="ru-RU" b="1" dirty="0"/>
              <a:t>программа РФ "Развитие науки и технологий" на 2013-2020 гг.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</a:rPr>
              <a:t>указаны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целевые индикаторы и показатели 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</a:rPr>
              <a:t>позволяющие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оценить качество публикационной активности.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625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Реальны ли задачи</a:t>
            </a:r>
            <a:r>
              <a:rPr lang="ru-RU" dirty="0"/>
              <a:t>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20" y="1124744"/>
            <a:ext cx="7813583" cy="3633316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941168"/>
            <a:ext cx="8280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«Планируемая </a:t>
            </a:r>
            <a:r>
              <a:rPr lang="ru-RU" sz="2000" dirty="0">
                <a:latin typeface="+mn-lt"/>
              </a:rPr>
              <a:t>интенсивность прироста числа отечественных публикаций по годам: 2013 г. – не менее 11%, в 2014 г. – 18% и в 2015 г. – 24% по отношению к результату предыдущего года. Такой прирост был в </a:t>
            </a:r>
            <a:r>
              <a:rPr lang="ru-RU" sz="2000" dirty="0" smtClean="0">
                <a:latin typeface="+mn-lt"/>
              </a:rPr>
              <a:t>1989 </a:t>
            </a:r>
            <a:r>
              <a:rPr lang="ru-RU" sz="2000" dirty="0">
                <a:latin typeface="+mn-lt"/>
              </a:rPr>
              <a:t>г., а в </a:t>
            </a:r>
            <a:r>
              <a:rPr lang="ru-RU" sz="2000" dirty="0" smtClean="0">
                <a:latin typeface="+mn-lt"/>
              </a:rPr>
              <a:t>2015 г. ….…..</a:t>
            </a:r>
            <a:r>
              <a:rPr lang="ru-RU" sz="1600" i="1" dirty="0" smtClean="0">
                <a:latin typeface="+mn-lt"/>
              </a:rPr>
              <a:t>будет установлен </a:t>
            </a:r>
            <a:r>
              <a:rPr lang="ru-RU" sz="2000" dirty="0">
                <a:latin typeface="+mn-lt"/>
              </a:rPr>
              <a:t>национальный </a:t>
            </a:r>
            <a:r>
              <a:rPr lang="ru-RU" sz="2000" dirty="0" smtClean="0">
                <a:latin typeface="+mn-lt"/>
              </a:rPr>
              <a:t>рекорд.»</a:t>
            </a:r>
            <a:endParaRPr lang="ru-RU" sz="2000" dirty="0">
              <a:latin typeface="+mn-lt"/>
            </a:endParaRPr>
          </a:p>
          <a:p>
            <a:pPr algn="ctr"/>
            <a:r>
              <a:rPr lang="ru-RU" sz="1800" i="1" dirty="0">
                <a:latin typeface="+mn-lt"/>
              </a:rPr>
              <a:t>По данным П.Г. Арефьева (НФПК)</a:t>
            </a:r>
          </a:p>
        </p:txBody>
      </p:sp>
    </p:spTree>
    <p:extLst>
      <p:ext uri="{BB962C8B-B14F-4D97-AF65-F5344CB8AC3E}">
        <p14:creationId xmlns:p14="http://schemas.microsoft.com/office/powerpoint/2010/main" xmlns="" val="32079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80928"/>
            <a:ext cx="8712968" cy="3240360"/>
          </a:xfrm>
        </p:spPr>
        <p:txBody>
          <a:bodyPr/>
          <a:lstStyle/>
          <a:p>
            <a:r>
              <a:rPr lang="ru-RU" dirty="0" smtClean="0"/>
              <a:t>			Успехов и </a:t>
            </a:r>
            <a:br>
              <a:rPr lang="ru-RU" dirty="0" smtClean="0"/>
            </a:br>
            <a:r>
              <a:rPr lang="ru-RU" dirty="0" smtClean="0"/>
              <a:t>	спасибо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Петрова </a:t>
            </a:r>
            <a:r>
              <a:rPr lang="ru-RU" sz="2400" dirty="0" smtClean="0"/>
              <a:t>Светлана Владимировна</a:t>
            </a:r>
            <a:br>
              <a:rPr lang="ru-RU" sz="2400" dirty="0" smtClean="0"/>
            </a:br>
            <a:r>
              <a:rPr lang="ru-RU" sz="2400" dirty="0" smtClean="0"/>
              <a:t>генеральный директор ООО «НЭИКОН»</a:t>
            </a:r>
            <a:br>
              <a:rPr lang="ru-RU" sz="2400" dirty="0" smtClean="0"/>
            </a:br>
            <a:r>
              <a:rPr lang="en-US" sz="2400" dirty="0"/>
              <a:t>Phone</a:t>
            </a:r>
            <a:r>
              <a:rPr lang="ru-RU" sz="2400" dirty="0"/>
              <a:t>/Телефон: +7 (495) 621-83-22</a:t>
            </a:r>
            <a:br>
              <a:rPr lang="ru-RU" sz="2400" dirty="0"/>
            </a:br>
            <a:r>
              <a:rPr lang="en-US" sz="2400" dirty="0"/>
              <a:t>E-mail:  </a:t>
            </a:r>
            <a:r>
              <a:rPr lang="en-US" sz="2400" u="sng" dirty="0">
                <a:hlinkClick r:id="rId2"/>
              </a:rPr>
              <a:t>petrova@neicon.ru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Skype: </a:t>
            </a:r>
            <a:r>
              <a:rPr lang="en-US" sz="2400" dirty="0" err="1" smtClean="0"/>
              <a:t>svtlpet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/>
              <a:t>URL </a:t>
            </a:r>
            <a:r>
              <a:rPr lang="en-US" sz="2400" u="sng" dirty="0">
                <a:hlinkClick r:id="rId3"/>
              </a:rPr>
              <a:t>http://www.neicon.ru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544616"/>
          </a:xfrm>
        </p:spPr>
        <p:txBody>
          <a:bodyPr/>
          <a:lstStyle/>
          <a:p>
            <a:pPr>
              <a:lnSpc>
                <a:spcPts val="43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 Публикационная </a:t>
            </a:r>
            <a:r>
              <a:rPr lang="ru-RU" b="1" dirty="0">
                <a:solidFill>
                  <a:srgbClr val="000066"/>
                </a:solidFill>
              </a:rPr>
              <a:t>активность (ПА</a:t>
            </a:r>
            <a:r>
              <a:rPr lang="ru-RU" b="1" dirty="0" smtClean="0">
                <a:solidFill>
                  <a:srgbClr val="000066"/>
                </a:solidFill>
              </a:rPr>
              <a:t>)</a:t>
            </a:r>
          </a:p>
          <a:p>
            <a:pPr marL="0" indent="0">
              <a:lnSpc>
                <a:spcPts val="43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dirty="0" smtClean="0"/>
              <a:t>Результат </a:t>
            </a:r>
            <a:r>
              <a:rPr lang="ru-RU" dirty="0"/>
              <a:t>научно-исследовательской деятельности автора, коллектива, </a:t>
            </a:r>
            <a:r>
              <a:rPr lang="ru-RU" dirty="0" smtClean="0"/>
              <a:t>страны, воплощенный  </a:t>
            </a:r>
            <a:r>
              <a:rPr lang="ru-RU" dirty="0"/>
              <a:t>в виде научной </a:t>
            </a:r>
            <a:r>
              <a:rPr lang="ru-RU" dirty="0" smtClean="0"/>
              <a:t>публикации.</a:t>
            </a:r>
          </a:p>
          <a:p>
            <a:pPr>
              <a:lnSpc>
                <a:spcPts val="43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66"/>
                </a:solidFill>
              </a:rPr>
              <a:t>  Мировой </a:t>
            </a:r>
            <a:r>
              <a:rPr lang="ru-RU" b="1" dirty="0">
                <a:solidFill>
                  <a:srgbClr val="000066"/>
                </a:solidFill>
              </a:rPr>
              <a:t>публикационный поток </a:t>
            </a:r>
            <a:r>
              <a:rPr lang="ru-RU" b="1" dirty="0" smtClean="0">
                <a:solidFill>
                  <a:srgbClr val="000066"/>
                </a:solidFill>
              </a:rPr>
              <a:t>(МПП)</a:t>
            </a:r>
            <a:r>
              <a:rPr lang="ru-RU" dirty="0" smtClean="0"/>
              <a:t>:</a:t>
            </a:r>
          </a:p>
          <a:p>
            <a:pPr marL="0" indent="0">
              <a:lnSpc>
                <a:spcPts val="43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dirty="0" smtClean="0"/>
              <a:t>Число </a:t>
            </a:r>
            <a:r>
              <a:rPr lang="ru-RU" dirty="0"/>
              <a:t>публикаций в </a:t>
            </a:r>
            <a:r>
              <a:rPr lang="ru-RU" dirty="0" smtClean="0"/>
              <a:t>научных журналах и других видах научных изданий, которые индексируются в  крупнейших мировых индексах научного цитирования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57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46805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ИНДЕКСЫ </a:t>
            </a:r>
            <a:r>
              <a:rPr lang="ru-RU" b="1" dirty="0"/>
              <a:t>ЦИТИРОВАНИЯ –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Информационно-аналитические базы данных. На основании анализа библиографической информации в индексах цитирования определяются показатели </a:t>
            </a:r>
            <a:r>
              <a:rPr lang="ru-RU" dirty="0"/>
              <a:t>научного вклада.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Существуют международные индексы научного цитирования </a:t>
            </a:r>
            <a:r>
              <a:rPr lang="ru-RU" dirty="0"/>
              <a:t>и национальные индексы научного </a:t>
            </a:r>
            <a:r>
              <a:rPr lang="ru-RU" dirty="0" smtClean="0"/>
              <a:t>цитирования.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00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Индексы научного цитирования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Система Web </a:t>
            </a:r>
            <a:r>
              <a:rPr lang="ru-RU" dirty="0">
                <a:solidFill>
                  <a:srgbClr val="000066"/>
                </a:solidFill>
              </a:rPr>
              <a:t>of Science </a:t>
            </a:r>
            <a:r>
              <a:rPr lang="ru-RU" dirty="0"/>
              <a:t>на</a:t>
            </a:r>
            <a:r>
              <a:rPr lang="en-US" dirty="0"/>
              <a:t> </a:t>
            </a:r>
            <a:r>
              <a:rPr lang="ru-RU" dirty="0"/>
              <a:t>платформе</a:t>
            </a:r>
            <a:r>
              <a:rPr lang="en-US" dirty="0"/>
              <a:t> Web of  Knowledge (</a:t>
            </a:r>
            <a:r>
              <a:rPr lang="en-US" dirty="0" smtClean="0"/>
              <a:t>Thomson Reuters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включает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pPr indent="-252000">
              <a:lnSpc>
                <a:spcPts val="27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Science </a:t>
            </a:r>
            <a:r>
              <a:rPr lang="en-US" sz="2200" dirty="0"/>
              <a:t>Citation Index Expanded (SCIE) </a:t>
            </a:r>
            <a:r>
              <a:rPr lang="ru-RU" sz="2200" dirty="0" smtClean="0"/>
              <a:t>– 1900 – н/в</a:t>
            </a:r>
            <a:endParaRPr lang="en-US" sz="2200" dirty="0"/>
          </a:p>
          <a:p>
            <a:pPr indent="-252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Social Science Citation Index (SSCI) </a:t>
            </a:r>
            <a:r>
              <a:rPr lang="ru-RU" sz="2200" dirty="0"/>
              <a:t>– 1900 – н/в</a:t>
            </a:r>
            <a:endParaRPr lang="en-US" sz="2200" dirty="0"/>
          </a:p>
          <a:p>
            <a:pPr indent="-252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Arts and Humanities Science Citation Index (AHSCI) </a:t>
            </a:r>
            <a:r>
              <a:rPr lang="ru-RU" sz="2200" dirty="0"/>
              <a:t>– </a:t>
            </a:r>
            <a:r>
              <a:rPr lang="ru-RU" sz="2200" dirty="0" smtClean="0"/>
              <a:t>19</a:t>
            </a:r>
            <a:r>
              <a:rPr lang="en-US" sz="2200" dirty="0" smtClean="0"/>
              <a:t>75</a:t>
            </a:r>
            <a:r>
              <a:rPr lang="ru-RU" sz="2200" dirty="0" smtClean="0"/>
              <a:t> </a:t>
            </a:r>
            <a:r>
              <a:rPr lang="ru-RU" sz="2200" dirty="0"/>
              <a:t>– н/в</a:t>
            </a:r>
            <a:endParaRPr lang="en-US" sz="2200" dirty="0"/>
          </a:p>
          <a:p>
            <a:pPr indent="-252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Conference Proceedings Citation </a:t>
            </a:r>
            <a:r>
              <a:rPr lang="en-US" sz="2200" dirty="0" smtClean="0">
                <a:solidFill>
                  <a:srgbClr val="C00000"/>
                </a:solidFill>
              </a:rPr>
              <a:t>Index: </a:t>
            </a:r>
            <a:r>
              <a:rPr lang="en-US" sz="2200" dirty="0">
                <a:solidFill>
                  <a:srgbClr val="C00000"/>
                </a:solidFill>
              </a:rPr>
              <a:t>Science (CPCI-S</a:t>
            </a:r>
            <a:r>
              <a:rPr lang="en-US" sz="2200" dirty="0" smtClean="0">
                <a:solidFill>
                  <a:srgbClr val="C00000"/>
                </a:solidFill>
              </a:rPr>
              <a:t>)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– 1900 – н/в</a:t>
            </a:r>
            <a:endParaRPr lang="en-US" sz="2200" dirty="0" smtClean="0">
              <a:solidFill>
                <a:srgbClr val="C00000"/>
              </a:solidFill>
            </a:endParaRPr>
          </a:p>
          <a:p>
            <a:pPr indent="-252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</a:rPr>
              <a:t>Conference </a:t>
            </a:r>
            <a:r>
              <a:rPr lang="en-US" sz="2200" dirty="0">
                <a:solidFill>
                  <a:srgbClr val="C00000"/>
                </a:solidFill>
              </a:rPr>
              <a:t>Proceedings Citation </a:t>
            </a:r>
            <a:r>
              <a:rPr lang="en-US" sz="2200" dirty="0" smtClean="0">
                <a:solidFill>
                  <a:srgbClr val="C00000"/>
                </a:solidFill>
              </a:rPr>
              <a:t>Index: </a:t>
            </a:r>
            <a:r>
              <a:rPr lang="en-US" sz="2200" dirty="0">
                <a:solidFill>
                  <a:srgbClr val="C00000"/>
                </a:solidFill>
              </a:rPr>
              <a:t>Social Sciences &amp; Humanities (CPCI-SSH</a:t>
            </a:r>
            <a:r>
              <a:rPr lang="en-US" sz="2200" dirty="0" smtClean="0">
                <a:solidFill>
                  <a:srgbClr val="C00000"/>
                </a:solidFill>
              </a:rPr>
              <a:t>)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– 1900 – н/в</a:t>
            </a:r>
            <a:endParaRPr lang="en-US" sz="2200" dirty="0" smtClean="0">
              <a:solidFill>
                <a:srgbClr val="C00000"/>
              </a:solidFill>
            </a:endParaRPr>
          </a:p>
          <a:p>
            <a:pPr indent="-252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</a:rPr>
              <a:t>Book </a:t>
            </a:r>
            <a:r>
              <a:rPr lang="en-US" sz="2200" dirty="0">
                <a:solidFill>
                  <a:srgbClr val="C00000"/>
                </a:solidFill>
              </a:rPr>
              <a:t>Citation </a:t>
            </a:r>
            <a:r>
              <a:rPr lang="en-US" sz="2200" dirty="0" smtClean="0">
                <a:solidFill>
                  <a:srgbClr val="C00000"/>
                </a:solidFill>
              </a:rPr>
              <a:t>Index: </a:t>
            </a:r>
            <a:r>
              <a:rPr lang="en-US" sz="2200" dirty="0">
                <a:solidFill>
                  <a:srgbClr val="C00000"/>
                </a:solidFill>
              </a:rPr>
              <a:t>Science (BKCI-S</a:t>
            </a:r>
            <a:r>
              <a:rPr lang="en-US" sz="2200" dirty="0" smtClean="0">
                <a:solidFill>
                  <a:srgbClr val="C00000"/>
                </a:solidFill>
              </a:rPr>
              <a:t>)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– </a:t>
            </a:r>
            <a:r>
              <a:rPr lang="en-US" sz="2200" dirty="0" smtClean="0">
                <a:solidFill>
                  <a:srgbClr val="C00000"/>
                </a:solidFill>
              </a:rPr>
              <a:t>2005</a:t>
            </a:r>
            <a:r>
              <a:rPr lang="ru-RU" sz="2200" dirty="0" smtClean="0">
                <a:solidFill>
                  <a:srgbClr val="C00000"/>
                </a:solidFill>
              </a:rPr>
              <a:t>– </a:t>
            </a:r>
            <a:r>
              <a:rPr lang="ru-RU" sz="2200" dirty="0">
                <a:solidFill>
                  <a:srgbClr val="C00000"/>
                </a:solidFill>
              </a:rPr>
              <a:t>н/в</a:t>
            </a:r>
            <a:endParaRPr lang="en-US" sz="2200" dirty="0" smtClean="0">
              <a:solidFill>
                <a:srgbClr val="C00000"/>
              </a:solidFill>
            </a:endParaRPr>
          </a:p>
          <a:p>
            <a:pPr indent="-252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Book Citation </a:t>
            </a:r>
            <a:r>
              <a:rPr lang="en-US" sz="2200" dirty="0" smtClean="0">
                <a:solidFill>
                  <a:srgbClr val="C00000"/>
                </a:solidFill>
              </a:rPr>
              <a:t>Index: Social </a:t>
            </a:r>
            <a:r>
              <a:rPr lang="en-US" sz="2200" dirty="0">
                <a:solidFill>
                  <a:srgbClr val="C00000"/>
                </a:solidFill>
              </a:rPr>
              <a:t>Sciences &amp; Humanities (BKCI-SSH</a:t>
            </a:r>
            <a:r>
              <a:rPr lang="en-US" sz="2200" dirty="0" smtClean="0">
                <a:solidFill>
                  <a:srgbClr val="C00000"/>
                </a:solidFill>
              </a:rPr>
              <a:t>)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– </a:t>
            </a:r>
            <a:r>
              <a:rPr lang="en-US" sz="2200" dirty="0" smtClean="0">
                <a:solidFill>
                  <a:srgbClr val="C00000"/>
                </a:solidFill>
              </a:rPr>
              <a:t>2005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– н/в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1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Индексы научного цитирования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5446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Международная база данных по научному цитирования </a:t>
            </a:r>
            <a:r>
              <a:rPr lang="ru-RU" dirty="0" err="1"/>
              <a:t>Scopus</a:t>
            </a:r>
            <a:r>
              <a:rPr lang="ru-RU" dirty="0"/>
              <a:t> </a:t>
            </a:r>
            <a:r>
              <a:rPr lang="en-US" dirty="0"/>
              <a:t>(Elsevier</a:t>
            </a:r>
            <a:r>
              <a:rPr lang="en-US" dirty="0" smtClean="0"/>
              <a:t>)</a:t>
            </a:r>
            <a:r>
              <a:rPr lang="ru-RU" dirty="0" smtClean="0"/>
              <a:t> включает:</a:t>
            </a:r>
            <a:endParaRPr lang="ru-RU" dirty="0"/>
          </a:p>
          <a:p>
            <a:pPr marL="0" indent="0" eaLnBrk="1" fontAlgn="t" hangingPunct="1">
              <a:buNone/>
            </a:pPr>
            <a:endParaRPr lang="ru-RU" sz="2000" dirty="0"/>
          </a:p>
          <a:p>
            <a:pPr marL="0" indent="0" eaLnBrk="1" fontAlgn="t" hangingPunct="1">
              <a:buNone/>
            </a:pPr>
            <a:endParaRPr lang="ru-RU" sz="2000" dirty="0"/>
          </a:p>
          <a:p>
            <a:pPr marL="0" indent="0" eaLnBrk="1" fontAlgn="t" hangingPunct="1">
              <a:buNone/>
            </a:pPr>
            <a:endParaRPr lang="ru-RU" sz="2000" dirty="0"/>
          </a:p>
          <a:p>
            <a:pPr marL="0" indent="0">
              <a:lnSpc>
                <a:spcPts val="3900"/>
              </a:lnSpc>
              <a:spcBef>
                <a:spcPts val="3000"/>
              </a:spcBef>
              <a:spcAft>
                <a:spcPts val="600"/>
              </a:spcAft>
              <a:buNone/>
            </a:pPr>
            <a:r>
              <a:rPr lang="ru-RU" dirty="0" smtClean="0"/>
              <a:t>Национальная </a:t>
            </a:r>
            <a:r>
              <a:rPr lang="ru-RU" dirty="0"/>
              <a:t>российская система «Российский индекс научного цитирования» (РИНЦ</a:t>
            </a:r>
            <a:r>
              <a:rPr lang="ru-RU" dirty="0" smtClean="0"/>
              <a:t>) на платформе </a:t>
            </a:r>
            <a:r>
              <a:rPr lang="en-US" dirty="0" smtClean="0"/>
              <a:t>elibrary.ru </a:t>
            </a:r>
            <a:r>
              <a:rPr lang="ru-RU" dirty="0"/>
              <a:t>включает: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900150"/>
              </p:ext>
            </p:extLst>
          </p:nvPr>
        </p:nvGraphicFramePr>
        <p:xfrm>
          <a:off x="467544" y="5157192"/>
          <a:ext cx="842493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200" b="0" baseline="0" dirty="0" smtClean="0">
                          <a:solidFill>
                            <a:srgbClr val="C00000"/>
                          </a:solidFill>
                        </a:rPr>
                        <a:t>Журналы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200" b="0" baseline="0" dirty="0" smtClean="0">
                          <a:solidFill>
                            <a:srgbClr val="C00000"/>
                          </a:solidFill>
                        </a:rPr>
                        <a:t>Диссертации</a:t>
                      </a:r>
                      <a:endParaRPr lang="ru-RU" sz="2200" b="0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200" b="0" baseline="0" dirty="0" smtClean="0">
                          <a:solidFill>
                            <a:srgbClr val="C00000"/>
                          </a:solidFill>
                        </a:rPr>
                        <a:t>Книги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200" b="0" baseline="0" dirty="0" smtClean="0">
                          <a:solidFill>
                            <a:srgbClr val="C00000"/>
                          </a:solidFill>
                        </a:rPr>
                        <a:t>Патенты</a:t>
                      </a:r>
                      <a:endParaRPr lang="ru-RU" sz="2200" b="0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200" b="0" baseline="0" dirty="0" smtClean="0">
                          <a:solidFill>
                            <a:srgbClr val="C00000"/>
                          </a:solidFill>
                        </a:rPr>
                        <a:t>Труды научных конференций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200" b="0" baseline="0" dirty="0" smtClean="0">
                          <a:solidFill>
                            <a:srgbClr val="C00000"/>
                          </a:solidFill>
                        </a:rPr>
                        <a:t>Научные отчеты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2724103"/>
              </p:ext>
            </p:extLst>
          </p:nvPr>
        </p:nvGraphicFramePr>
        <p:xfrm>
          <a:off x="395536" y="2276872"/>
          <a:ext cx="842493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200" b="0" baseline="0" dirty="0" smtClean="0">
                          <a:solidFill>
                            <a:srgbClr val="C00000"/>
                          </a:solidFill>
                        </a:rPr>
                        <a:t>Журналы</a:t>
                      </a:r>
                      <a:endParaRPr lang="ru-RU" sz="2200" b="0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200" b="0" baseline="0" dirty="0" smtClean="0">
                          <a:solidFill>
                            <a:srgbClr val="C00000"/>
                          </a:solidFill>
                        </a:rPr>
                        <a:t>Труды научных конференций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200" b="0" baseline="0" dirty="0" smtClean="0">
                          <a:solidFill>
                            <a:srgbClr val="C00000"/>
                          </a:solidFill>
                        </a:rPr>
                        <a:t>Книги</a:t>
                      </a:r>
                      <a:endParaRPr lang="ru-RU" sz="2200" b="0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200" b="0" baseline="0" dirty="0" smtClean="0">
                          <a:solidFill>
                            <a:srgbClr val="C00000"/>
                          </a:solidFill>
                        </a:rPr>
                        <a:t>Патенты</a:t>
                      </a:r>
                      <a:endParaRPr lang="ru-RU" sz="2200" b="0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94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библиометрические 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688632"/>
          </a:xfrm>
        </p:spPr>
        <p:txBody>
          <a:bodyPr/>
          <a:lstStyle/>
          <a:p>
            <a:pPr marL="0" indent="0">
              <a:lnSpc>
                <a:spcPts val="41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66"/>
                </a:solidFill>
              </a:rPr>
              <a:t>НАУЧНАЯ ПРОИЗВОДИТЕЛЬНОСТЬ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Число опубликованных работ, проиндексированных в индексах научного цитирования. Рассчитывается для ученого, коллектива, журнала, страны.</a:t>
            </a:r>
          </a:p>
          <a:p>
            <a:pPr marL="0" indent="0">
              <a:lnSpc>
                <a:spcPts val="41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66"/>
                </a:solidFill>
              </a:rPr>
              <a:t>ЦИТИРУЕМОСТЬ, </a:t>
            </a:r>
            <a:r>
              <a:rPr lang="ru-RU" b="1" dirty="0">
                <a:solidFill>
                  <a:srgbClr val="000066"/>
                </a:solidFill>
              </a:rPr>
              <a:t>или </a:t>
            </a:r>
            <a:r>
              <a:rPr lang="ru-RU" b="1" dirty="0" smtClean="0">
                <a:solidFill>
                  <a:srgbClr val="000066"/>
                </a:solidFill>
              </a:rPr>
              <a:t>показатель цитируемости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Число ссылок, </a:t>
            </a:r>
            <a:r>
              <a:rPr lang="ru-RU" sz="2000" dirty="0"/>
              <a:t>полученных </a:t>
            </a:r>
            <a:r>
              <a:rPr lang="ru-RU" sz="2000" dirty="0" smtClean="0"/>
              <a:t>публикацией (или </a:t>
            </a:r>
            <a:r>
              <a:rPr lang="ru-RU" sz="2000" dirty="0"/>
              <a:t>массивом </a:t>
            </a:r>
            <a:r>
              <a:rPr lang="ru-RU" sz="2000" dirty="0" smtClean="0"/>
              <a:t>публикаций</a:t>
            </a:r>
            <a:r>
              <a:rPr lang="ru-RU" sz="2000" dirty="0"/>
              <a:t>). Рассчитывается для ученого, коллектива, журнала, страны.</a:t>
            </a:r>
          </a:p>
          <a:p>
            <a:pPr marL="0" indent="0">
              <a:lnSpc>
                <a:spcPts val="41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000066"/>
                </a:solidFill>
              </a:rPr>
              <a:t>ИМПАКТ-ФАКТОР</a:t>
            </a:r>
            <a:endParaRPr lang="ru-RU" b="1" dirty="0">
              <a:solidFill>
                <a:srgbClr val="000066"/>
              </a:solidFill>
            </a:endParaRPr>
          </a:p>
          <a:p>
            <a:pPr marL="0" indent="0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Число ссылок, которое получает в среднем публикация в журнале за определенный период времени (как правило, в </a:t>
            </a:r>
            <a:r>
              <a:rPr lang="ru-RU" sz="2000" dirty="0"/>
              <a:t>течение двух последующих лет после </a:t>
            </a:r>
            <a:r>
              <a:rPr lang="ru-RU" sz="2000" dirty="0" smtClean="0"/>
              <a:t>выхода). </a:t>
            </a:r>
            <a:r>
              <a:rPr lang="ru-RU" sz="2000" dirty="0"/>
              <a:t>Рассчитывается </a:t>
            </a:r>
            <a:r>
              <a:rPr lang="ru-RU" sz="2000" dirty="0" smtClean="0"/>
              <a:t>для журнала. Показатель </a:t>
            </a:r>
            <a:r>
              <a:rPr lang="ru-RU" sz="2000" dirty="0" err="1" smtClean="0"/>
              <a:t>импакт</a:t>
            </a:r>
            <a:r>
              <a:rPr lang="ru-RU" sz="2000" dirty="0" smtClean="0"/>
              <a:t>-фактора зависит от дисциплинарной принадлежности журнала: </a:t>
            </a:r>
            <a:r>
              <a:rPr lang="ru-RU" sz="2000" dirty="0" err="1" smtClean="0"/>
              <a:t>импакт</a:t>
            </a:r>
            <a:r>
              <a:rPr lang="ru-RU" sz="2000" dirty="0" smtClean="0"/>
              <a:t>-фактор журнала по физике в разы выше </a:t>
            </a:r>
            <a:r>
              <a:rPr lang="ru-RU" sz="2000" dirty="0" err="1" smtClean="0"/>
              <a:t>импакт</a:t>
            </a:r>
            <a:r>
              <a:rPr lang="ru-RU" sz="2000" dirty="0" smtClean="0"/>
              <a:t>-фактора журнала по экономике.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776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730132" cy="720080"/>
          </a:xfrm>
        </p:spPr>
        <p:txBody>
          <a:bodyPr/>
          <a:lstStyle/>
          <a:p>
            <a:pPr algn="ctr"/>
            <a:r>
              <a:rPr lang="ru-RU" dirty="0" smtClean="0"/>
              <a:t>Российские журналы в международных и национальном индексах цитирования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/>
          <a:lstStyle/>
          <a:p>
            <a:pPr marL="0" lvl="0" indent="0">
              <a:lnSpc>
                <a:spcPts val="39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66"/>
                </a:solidFill>
              </a:rPr>
              <a:t>Международная система </a:t>
            </a:r>
            <a:r>
              <a:rPr lang="ru-RU" b="1" dirty="0">
                <a:solidFill>
                  <a:srgbClr val="000066"/>
                </a:solidFill>
              </a:rPr>
              <a:t>Web of </a:t>
            </a:r>
            <a:r>
              <a:rPr lang="ru-RU" b="1" dirty="0" smtClean="0">
                <a:solidFill>
                  <a:srgbClr val="000066"/>
                </a:solidFill>
              </a:rPr>
              <a:t>Science:</a:t>
            </a:r>
          </a:p>
          <a:p>
            <a:pPr lvl="0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ru-RU" sz="2000" dirty="0" smtClean="0"/>
              <a:t>165 российских журналов</a:t>
            </a:r>
            <a:r>
              <a:rPr lang="ru-RU" sz="2000" dirty="0"/>
              <a:t>, выпускаются 30 </a:t>
            </a:r>
            <a:r>
              <a:rPr lang="ru-RU" sz="2000" dirty="0" smtClean="0"/>
              <a:t>издателями. Представляют, в основном, фундаментальную науку</a:t>
            </a:r>
            <a:r>
              <a:rPr lang="ru-RU" sz="2000" dirty="0"/>
              <a:t>. </a:t>
            </a:r>
            <a:r>
              <a:rPr lang="ru-RU" sz="2000" dirty="0" smtClean="0"/>
              <a:t>Полнотекстовые </a:t>
            </a:r>
            <a:r>
              <a:rPr lang="ru-RU" sz="2000" dirty="0"/>
              <a:t>англоязычные </a:t>
            </a:r>
            <a:r>
              <a:rPr lang="ru-RU" sz="2000" dirty="0" smtClean="0"/>
              <a:t>версии российских журналов, у нескольких изданий на английском языке представлены только метаданные. </a:t>
            </a:r>
          </a:p>
          <a:p>
            <a:pPr marL="0" lvl="0" indent="0">
              <a:lnSpc>
                <a:spcPts val="31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66"/>
                </a:solidFill>
              </a:rPr>
              <a:t>Международная </a:t>
            </a:r>
            <a:r>
              <a:rPr lang="ru-RU" b="1" dirty="0">
                <a:solidFill>
                  <a:srgbClr val="000066"/>
                </a:solidFill>
              </a:rPr>
              <a:t>система </a:t>
            </a:r>
            <a:r>
              <a:rPr lang="en-US" b="1" dirty="0" smtClean="0">
                <a:solidFill>
                  <a:srgbClr val="000066"/>
                </a:solidFill>
              </a:rPr>
              <a:t>Scopus</a:t>
            </a:r>
            <a:r>
              <a:rPr lang="ru-RU" b="1" dirty="0" smtClean="0">
                <a:solidFill>
                  <a:srgbClr val="000066"/>
                </a:solidFill>
              </a:rPr>
              <a:t>:</a:t>
            </a:r>
            <a:endParaRPr lang="ru-RU" b="1" dirty="0">
              <a:solidFill>
                <a:srgbClr val="000066"/>
              </a:solidFill>
            </a:endParaRPr>
          </a:p>
          <a:p>
            <a:pPr lvl="0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2000" dirty="0" smtClean="0"/>
              <a:t>302 </a:t>
            </a:r>
            <a:r>
              <a:rPr lang="ru-RU" sz="2000" dirty="0" smtClean="0"/>
              <a:t>журнала (293 оригинальных издания), </a:t>
            </a:r>
            <a:r>
              <a:rPr lang="ru-RU" sz="2000" dirty="0"/>
              <a:t>выпускаются </a:t>
            </a:r>
            <a:r>
              <a:rPr lang="ru-RU" sz="2000" dirty="0" smtClean="0"/>
              <a:t>80 издателями. Представляют фундаментальную и прикладную науку. Журналы на русском языке с представлением метаданных на английском языке или полнотекстовые англоязычные версии.</a:t>
            </a:r>
            <a:endParaRPr lang="ru-RU" sz="2000" dirty="0"/>
          </a:p>
          <a:p>
            <a:pPr marL="0" indent="0">
              <a:lnSpc>
                <a:spcPts val="39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66"/>
                </a:solidFill>
              </a:rPr>
              <a:t>Национальная система РИНЦ:</a:t>
            </a:r>
            <a:endParaRPr lang="ru-RU" b="1" dirty="0">
              <a:solidFill>
                <a:srgbClr val="000066"/>
              </a:solidFill>
            </a:endParaRPr>
          </a:p>
          <a:p>
            <a:pPr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000" dirty="0" smtClean="0"/>
              <a:t>4 172 журнала, </a:t>
            </a:r>
            <a:r>
              <a:rPr lang="ru-RU" sz="2000" dirty="0"/>
              <a:t>выпускаются </a:t>
            </a:r>
            <a:r>
              <a:rPr lang="ru-RU" sz="2000" dirty="0" smtClean="0"/>
              <a:t>1600+</a:t>
            </a:r>
            <a:r>
              <a:rPr lang="ru-RU" sz="2000" dirty="0"/>
              <a:t> издателями. Представляют </a:t>
            </a:r>
            <a:r>
              <a:rPr lang="ru-RU" sz="2000" dirty="0" smtClean="0"/>
              <a:t>фундаментальную и </a:t>
            </a:r>
            <a:r>
              <a:rPr lang="ru-RU" sz="2000" dirty="0"/>
              <a:t>прикладную науку</a:t>
            </a:r>
            <a:r>
              <a:rPr lang="ru-RU" sz="2000" dirty="0" smtClean="0"/>
              <a:t>. Журналы на русском и других языках.</a:t>
            </a:r>
            <a:endParaRPr lang="ru-RU" sz="2000" dirty="0"/>
          </a:p>
          <a:p>
            <a:pPr lvl="0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23928" y="1844824"/>
            <a:ext cx="4997077" cy="201622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F734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4000" dirty="0" smtClean="0"/>
              <a:t>Это 8 % от массы всех российских журналов!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9422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730132" cy="720080"/>
          </a:xfrm>
        </p:spPr>
        <p:txBody>
          <a:bodyPr/>
          <a:lstStyle/>
          <a:p>
            <a:pPr algn="ctr"/>
            <a:r>
              <a:rPr lang="ru-RU" dirty="0" smtClean="0"/>
              <a:t>Почему мало российских журналов в международных индексах?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/>
          <a:lstStyle/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</a:rPr>
              <a:t>(Само-)Исключение </a:t>
            </a:r>
            <a:r>
              <a:rPr lang="ru-RU" dirty="0"/>
              <a:t>из процесса международной научной коммуникации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</a:rPr>
              <a:t>Низкий </a:t>
            </a:r>
            <a:r>
              <a:rPr lang="ru-RU" dirty="0"/>
              <a:t>уровень качества содержания журналов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</a:rPr>
              <a:t>Низкий</a:t>
            </a:r>
            <a:r>
              <a:rPr lang="ru-RU" dirty="0" smtClean="0"/>
              <a:t> </a:t>
            </a:r>
            <a:r>
              <a:rPr lang="ru-RU" dirty="0"/>
              <a:t>уровень технологического развития журналов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</a:rPr>
              <a:t>Языковой</a:t>
            </a:r>
            <a:r>
              <a:rPr lang="ru-RU" dirty="0" smtClean="0"/>
              <a:t> барьер </a:t>
            </a:r>
            <a:endParaRPr lang="ru-RU" dirty="0"/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/>
              <a:t>Для увеличения российской доли </a:t>
            </a:r>
            <a:r>
              <a:rPr lang="ru-RU" sz="2400" dirty="0" smtClean="0"/>
              <a:t>публикаций в </a:t>
            </a:r>
            <a:r>
              <a:rPr lang="ru-RU" sz="2400" dirty="0"/>
              <a:t>WoS до 2,44</a:t>
            </a:r>
            <a:r>
              <a:rPr lang="ru-RU" sz="2400" dirty="0" smtClean="0"/>
              <a:t>% необходимо добавить 150-160 наименований </a:t>
            </a:r>
            <a:r>
              <a:rPr lang="ru-RU" sz="2400" dirty="0"/>
              <a:t>журналов</a:t>
            </a:r>
            <a:r>
              <a:rPr lang="ru-RU" sz="2400" dirty="0" smtClean="0"/>
              <a:t>.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НО 1:</a:t>
            </a:r>
            <a:r>
              <a:rPr lang="ru-RU" sz="2400" dirty="0" smtClean="0"/>
              <a:t> </a:t>
            </a:r>
            <a:r>
              <a:rPr lang="ru-RU" sz="2400" dirty="0"/>
              <a:t>увеличение числа </a:t>
            </a:r>
            <a:r>
              <a:rPr lang="ru-RU" sz="2400" dirty="0" smtClean="0"/>
              <a:t>российских журналов </a:t>
            </a:r>
            <a:r>
              <a:rPr lang="ru-RU" sz="2400" dirty="0"/>
              <a:t>влечёт за собой рост числа национальных </a:t>
            </a:r>
            <a:r>
              <a:rPr lang="ru-RU" sz="2400" dirty="0" smtClean="0"/>
              <a:t>журналов других стран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НО 2: </a:t>
            </a:r>
            <a:r>
              <a:rPr lang="ru-RU" sz="2400" dirty="0"/>
              <a:t>увеличение числа российских </a:t>
            </a:r>
            <a:r>
              <a:rPr lang="ru-RU" sz="2400" dirty="0" smtClean="0"/>
              <a:t>журналов в </a:t>
            </a:r>
            <a:r>
              <a:rPr lang="ru-RU" sz="2400" dirty="0"/>
              <a:t>WoS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/>
              <a:t> приведет к общему снижению цитируемости российских статей в WoS.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025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ктус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FFFFFF"/>
      </a:lt2>
      <a:accent1>
        <a:srgbClr val="0F6FC6"/>
      </a:accent1>
      <a:accent2>
        <a:srgbClr val="009DD9"/>
      </a:accent2>
      <a:accent3>
        <a:srgbClr val="59A9F2"/>
      </a:accent3>
      <a:accent4>
        <a:srgbClr val="004E6C"/>
      </a:accent4>
      <a:accent5>
        <a:srgbClr val="02485C"/>
      </a:accent5>
      <a:accent6>
        <a:srgbClr val="0B5394"/>
      </a:accent6>
      <a:hlink>
        <a:srgbClr val="FF5050"/>
      </a:hlink>
      <a:folHlink>
        <a:srgbClr val="3ECCB4"/>
      </a:folHlink>
    </a:clrScheme>
    <a:fontScheme name="Кактус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актус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ктус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Designs\Кактус.pot</Template>
  <TotalTime>3204</TotalTime>
  <Words>1408</Words>
  <Application>Microsoft Office PowerPoint</Application>
  <PresentationFormat>Экран (4:3)</PresentationFormat>
  <Paragraphs>171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Кактус</vt:lpstr>
      <vt:lpstr>Индексы научного цитирования, как индикаторы  публикационной активности</vt:lpstr>
      <vt:lpstr>Научная политика России в документах:</vt:lpstr>
      <vt:lpstr>Основные определения</vt:lpstr>
      <vt:lpstr>Основные определения</vt:lpstr>
      <vt:lpstr>Индексы научного цитирования</vt:lpstr>
      <vt:lpstr>Индексы научного цитирования</vt:lpstr>
      <vt:lpstr>Основные библиометрические показатели</vt:lpstr>
      <vt:lpstr>Российские журналы в международных и национальном индексах цитирования</vt:lpstr>
      <vt:lpstr>Почему мало российских журналов в международных индексах?</vt:lpstr>
      <vt:lpstr>Причины низкого уровня российских журналов </vt:lpstr>
      <vt:lpstr>Причины низкого цитирования российских публикаций</vt:lpstr>
      <vt:lpstr>Причины низкого цитирования российских публикаций</vt:lpstr>
      <vt:lpstr>Что может сделать издательство для роста публикационной активности организации?</vt:lpstr>
      <vt:lpstr>Что может сделать издательство для роста публикационной активности организации?</vt:lpstr>
      <vt:lpstr>Как это сделать? Включение журналов в Wos/Scopus </vt:lpstr>
      <vt:lpstr>Как это сделать? Использование новых технологий</vt:lpstr>
      <vt:lpstr>Чем может помочь НЭИКОН?</vt:lpstr>
      <vt:lpstr>Слайд 18</vt:lpstr>
      <vt:lpstr>Контакты:</vt:lpstr>
      <vt:lpstr>Реальны ли задачи?</vt:lpstr>
      <vt:lpstr>   Успехов и   спасибо за внимание!  Петрова Светлана Владимировна генеральный директор ООО «НЭИКОН» Phone/Телефон: +7 (495) 621-83-22 E-mail:  petrova@neicon.ru Skype: svtlpet URL http://www.neicon.ru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публикации статей в зарубежных журналах</dc:title>
  <dc:creator>1</dc:creator>
  <cp:lastModifiedBy>karateeva</cp:lastModifiedBy>
  <cp:revision>196</cp:revision>
  <dcterms:created xsi:type="dcterms:W3CDTF">2013-02-10T12:26:42Z</dcterms:created>
  <dcterms:modified xsi:type="dcterms:W3CDTF">2014-02-06T13:13:30Z</dcterms:modified>
</cp:coreProperties>
</file>